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Default Extension="fntdata" ContentType="application/x-fontdata"/>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0" autoCompressPictures="0" embedTrueTypeFonts="1">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Lst>
  <p:sldSz cx="12191695" cy="6858000" type="screen4x3"/>
  <p:notesSz cx="6858000" cy="9144000"/>
  <p:embeddedFontLst>
    <p:embeddedFont>
      <p:font typeface="Clash Display"/>
      <p:regular r:id="rId20"/>
      <p:bold r:id="rId21"/>
    </p:embeddedFont>
    <p:embeddedFont>
      <p:font typeface="Satoshi"/>
      <p:regular r:id="rId22"/>
      <p:bold r:id="rId23"/>
    </p:embeddedFont>
    <p:embeddedFont>
      <p:font typeface="Geist Mono"/>
      <p:regular r:id="rId24"/>
      <p:bold r:id="rId25"/>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font" Target="fonts/font1.fntdata"/><Relationship Id="rId21" Type="http://schemas.openxmlformats.org/officeDocument/2006/relationships/font" Target="fonts/font2.fntdata"/><Relationship Id="rId22" Type="http://schemas.openxmlformats.org/officeDocument/2006/relationships/font" Target="fonts/font3.fntdata"/><Relationship Id="rId23" Type="http://schemas.openxmlformats.org/officeDocument/2006/relationships/font" Target="fonts/font4.fntdata"/><Relationship Id="rId24" Type="http://schemas.openxmlformats.org/officeDocument/2006/relationships/font" Target="fonts/font5.fntdata"/><Relationship Id="rId25" Type="http://schemas.openxmlformats.org/officeDocument/2006/relationships/font" Target="fonts/font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Opening slide. VirtuProbe Studio is a workbench for testing the way systems talk to each other, across every protocol those systems use. The line to land in person: a service is only correct when it talks to the registers, the identity directory, the mail gateway and the databases around it. That is exactly the part that is hard to test today.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up the pain before the product. The failure teams know well: every component is green in isolation and the path through them still fails. The second paragraph names the status quo without naming any tool. Do not oversell it. The integration path is the untested part.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grid is the proof of breadth. It covers web, email, directories, the Windows and Active Directory services, the main databases and a raw byte-level protocol (Freestyle) for anything bespoke. The message: whatever a system speaks, there is a probe for it, in one workbench rather than one per protocol.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core differentiator. A signup goes out over HTTP, the confirmation arrives over IMAP, the link is followed and the account is checked in the database, as one test. The screenshot shows a real chain running. Mention that the raw responses are kept, which matters for an audit trail.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answers the practical question a CI or ops team asks straight away: where does it run. The git-backed point is worth dwelling on, because it means tests are reviewed and version-controlled like code. The execution server card sets up the next section on running inside a closed network.</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modern angle. Your teams may already have coding agents in play. The worry is always what an agent can touch and what it can see. Two facts carry the slide: the agent works under the existing license with a fixed tool set, so there is nothing new to procure or lock down. It is never given a secret value, only the name of a credential the workspace holds. The next slide is the control story.</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For a security-minded buyer, the grant model carries the slide. The grant is an explicit per-project decision, enforced on every write and run. It is reversible mid-flight. Agent Activity gives the human a live view of what the agent did. Frame it as least privilege with a full audit view.</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slide that matters most for a security-minded buyer. Say it plainly and let it sit. There is no hosted service in between, so adopting the product does not mean sending anything to a vendor. The only outbound traffic is the probe hitting the target the team chose. Pause here for questions about where data lives.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architecture slide for the ops and security people. The flow reads left to right: the application stays on the desktop, the execution server goes into the network under test as a container. The probes reach the targets from inside. Close on the air-gapped license line, because a fully disconnected environment is a common case and the usual blocker for a hosted tool.</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Deliberately framed as a capability rather than the lead, per the brief. The same workbench that runs integration tests can also push a service with malformed input, sit in the middle of a connection and exercise Windows and Active Directory authentication. Useful if your organization has a red team or a hardening program, without making the pitch about offensive security.</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accent slide and the one line to remember. Say it, let it breathe and move to the next step. It ties the three threads together: integration across many systems, running inside the network and a run that leaves a record you can hand to an auditor.</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on a concrete, low-commitment offer: a short pilot inside their own environment, pointed at their own paths. The three steps keep it tangible. Fill the contact line with the right name, email and phone before sending. The product site is virtuprobe.studio.</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D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66928" y="914400"/>
            <a:ext cx="914400" cy="38100"/>
          </a:xfrm>
          <a:prstGeom prst="rect">
            <a:avLst/>
          </a:prstGeom>
          <a:solidFill>
            <a:srgbClr val="6FF39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66928" y="713232"/>
            <a:ext cx="7315200" cy="365760"/>
          </a:xfrm>
          <a:prstGeom prst="rect">
            <a:avLst/>
          </a:prstGeom>
          <a:noFill/>
        </p:spPr>
        <p:txBody>
          <a:bodyPr wrap="square" anchor="t" lIns="0" rIns="0" tIns="0" bIns="0">
            <a:spAutoFit/>
          </a:bodyPr>
          <a:lstStyle/>
          <a:p>
            <a:pPr algn="l">
              <a:spcBef>
                <a:spcPts val="0"/>
              </a:spcBef>
            </a:pPr>
            <a:r>
              <a:rPr sz="1250" b="0" spc="220">
                <a:solidFill>
                  <a:srgbClr val="6FF39B"/>
                </a:solidFill>
                <a:latin typeface="Geist Mono"/>
              </a:rPr>
              <a:t>INTEGRATION TESTING PLATFORM</a:t>
            </a:r>
          </a:p>
        </p:txBody>
      </p:sp>
      <p:sp>
        <p:nvSpPr>
          <p:cNvPr id="5" name="TextBox 4"/>
          <p:cNvSpPr txBox="1"/>
          <p:nvPr/>
        </p:nvSpPr>
        <p:spPr>
          <a:xfrm>
            <a:off x="566928" y="2194560"/>
            <a:ext cx="10058400" cy="1463040"/>
          </a:xfrm>
          <a:prstGeom prst="rect">
            <a:avLst/>
          </a:prstGeom>
          <a:noFill/>
        </p:spPr>
        <p:txBody>
          <a:bodyPr wrap="square" anchor="t" lIns="0" rIns="0" tIns="0" bIns="0">
            <a:spAutoFit/>
          </a:bodyPr>
          <a:lstStyle/>
          <a:p>
            <a:pPr algn="l">
              <a:spcBef>
                <a:spcPts val="0"/>
              </a:spcBef>
            </a:pPr>
            <a:r>
              <a:rPr sz="5800" b="1">
                <a:solidFill>
                  <a:srgbClr val="E6F2EC"/>
                </a:solidFill>
                <a:latin typeface="Clash Display"/>
              </a:rPr>
              <a:t>VirtuProbe </a:t>
            </a:r>
            <a:r>
              <a:rPr sz="5800" b="1">
                <a:solidFill>
                  <a:srgbClr val="6FF39B"/>
                </a:solidFill>
                <a:latin typeface="Clash Display"/>
              </a:rPr>
              <a:t>Studio</a:t>
            </a:r>
          </a:p>
        </p:txBody>
      </p:sp>
      <p:sp>
        <p:nvSpPr>
          <p:cNvPr id="6" name="TextBox 5"/>
          <p:cNvSpPr txBox="1"/>
          <p:nvPr/>
        </p:nvSpPr>
        <p:spPr>
          <a:xfrm>
            <a:off x="566928" y="3383280"/>
            <a:ext cx="8412480" cy="1280160"/>
          </a:xfrm>
          <a:prstGeom prst="rect">
            <a:avLst/>
          </a:prstGeom>
          <a:noFill/>
        </p:spPr>
        <p:txBody>
          <a:bodyPr wrap="square" anchor="t" lIns="0" rIns="0" tIns="0" bIns="0">
            <a:spAutoFit/>
          </a:bodyPr>
          <a:lstStyle/>
          <a:p>
            <a:pPr algn="l">
              <a:spcBef>
                <a:spcPts val="0"/>
              </a:spcBef>
            </a:pPr>
            <a:r>
              <a:rPr sz="2200" b="0">
                <a:solidFill>
                  <a:srgbClr val="E6F2EC"/>
                </a:solidFill>
                <a:latin typeface="Satoshi"/>
              </a:rPr>
              <a:t>End-to-end integration testing across every protocol your services speak, from one workbench.</a:t>
            </a:r>
          </a:p>
        </p:txBody>
      </p:sp>
      <p:sp>
        <p:nvSpPr>
          <p:cNvPr id="7" name="TextBox 6"/>
          <p:cNvSpPr txBox="1"/>
          <p:nvPr/>
        </p:nvSpPr>
        <p:spPr>
          <a:xfrm>
            <a:off x="566928" y="6035040"/>
            <a:ext cx="11057839" cy="457200"/>
          </a:xfrm>
          <a:prstGeom prst="rect">
            <a:avLst/>
          </a:prstGeom>
          <a:noFill/>
        </p:spPr>
        <p:txBody>
          <a:bodyPr wrap="square" anchor="t" lIns="0" rIns="0" tIns="0" bIns="0">
            <a:spAutoFit/>
          </a:bodyPr>
          <a:lstStyle/>
          <a:p>
            <a:pPr algn="l">
              <a:spcBef>
                <a:spcPts val="0"/>
              </a:spcBef>
            </a:pPr>
            <a:r>
              <a:rPr sz="1250" b="0">
                <a:solidFill>
                  <a:srgbClr val="7D8C85"/>
                </a:solidFill>
                <a:latin typeface="Geist Mono"/>
              </a:rPr>
              <a:t>Product overview</a:t>
            </a:r>
          </a:p>
        </p:txBody>
      </p:sp>
      <p:sp>
        <p:nvSpPr>
          <p:cNvPr id="8" name="TextBox 7"/>
          <p:cNvSpPr txBox="1"/>
          <p:nvPr/>
        </p:nvSpPr>
        <p:spPr>
          <a:xfrm>
            <a:off x="8076895" y="6035040"/>
            <a:ext cx="3566160" cy="457200"/>
          </a:xfrm>
          <a:prstGeom prst="rect">
            <a:avLst/>
          </a:prstGeom>
          <a:noFill/>
        </p:spPr>
        <p:txBody>
          <a:bodyPr wrap="square" anchor="t" lIns="0" rIns="0" tIns="0" bIns="0">
            <a:spAutoFit/>
          </a:bodyPr>
          <a:lstStyle/>
          <a:p>
            <a:pPr algn="r">
              <a:spcBef>
                <a:spcPts val="0"/>
              </a:spcBef>
            </a:pPr>
            <a:r>
              <a:rPr sz="1250" b="0">
                <a:solidFill>
                  <a:srgbClr val="6FF39B"/>
                </a:solidFill>
                <a:latin typeface="Geist Mono"/>
              </a:rPr>
              <a:t>virtuprobe.studio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D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822960"/>
            <a:ext cx="10515600" cy="365760"/>
          </a:xfrm>
          <a:prstGeom prst="rect">
            <a:avLst/>
          </a:prstGeom>
          <a:noFill/>
        </p:spPr>
        <p:txBody>
          <a:bodyPr wrap="square" anchor="t" lIns="0" rIns="0" tIns="0" bIns="0">
            <a:spAutoFit/>
          </a:bodyPr>
          <a:lstStyle/>
          <a:p>
            <a:pPr algn="l">
              <a:spcBef>
                <a:spcPts val="0"/>
              </a:spcBef>
            </a:pPr>
            <a:r>
              <a:rPr sz="1250" b="0" spc="220">
                <a:solidFill>
                  <a:srgbClr val="6FF39B"/>
                </a:solidFill>
                <a:latin typeface="Geist Mono"/>
              </a:rPr>
              <a:t>THE PROBLEM</a:t>
            </a:r>
          </a:p>
        </p:txBody>
      </p:sp>
      <p:sp>
        <p:nvSpPr>
          <p:cNvPr id="4" name="TextBox 3"/>
          <p:cNvSpPr txBox="1"/>
          <p:nvPr/>
        </p:nvSpPr>
        <p:spPr>
          <a:xfrm>
            <a:off x="566928" y="1280160"/>
            <a:ext cx="10607040" cy="1463040"/>
          </a:xfrm>
          <a:prstGeom prst="rect">
            <a:avLst/>
          </a:prstGeom>
          <a:noFill/>
        </p:spPr>
        <p:txBody>
          <a:bodyPr wrap="square" anchor="t" lIns="0" rIns="0" tIns="0" bIns="0">
            <a:spAutoFit/>
          </a:bodyPr>
          <a:lstStyle/>
          <a:p>
            <a:pPr algn="l">
              <a:spcBef>
                <a:spcPts val="0"/>
              </a:spcBef>
            </a:pPr>
            <a:r>
              <a:rPr sz="3600" b="1">
                <a:solidFill>
                  <a:srgbClr val="E6F2EC"/>
                </a:solidFill>
                <a:latin typeface="Clash Display"/>
              </a:rPr>
              <a:t>A service is only correct when it talks to the others</a:t>
            </a:r>
          </a:p>
        </p:txBody>
      </p:sp>
      <p:sp>
        <p:nvSpPr>
          <p:cNvPr id="5" name="TextBox 4"/>
          <p:cNvSpPr txBox="1"/>
          <p:nvPr/>
        </p:nvSpPr>
        <p:spPr>
          <a:xfrm>
            <a:off x="566928" y="2834640"/>
            <a:ext cx="10424160" cy="1188720"/>
          </a:xfrm>
          <a:prstGeom prst="rect">
            <a:avLst/>
          </a:prstGeom>
          <a:noFill/>
        </p:spPr>
        <p:txBody>
          <a:bodyPr wrap="square" anchor="t" lIns="0" rIns="0" tIns="0" bIns="0">
            <a:spAutoFit/>
          </a:bodyPr>
          <a:lstStyle/>
          <a:p>
            <a:pPr algn="l">
              <a:spcBef>
                <a:spcPts val="0"/>
              </a:spcBef>
            </a:pPr>
            <a:r>
              <a:rPr sz="1700" b="0">
                <a:solidFill>
                  <a:srgbClr val="A3B3AC"/>
                </a:solidFill>
                <a:latin typeface="Satoshi"/>
              </a:rPr>
              <a:t>Services reach each other over many protocols at once. A registration goes out over HTTP, a confirmation arrives over email, an identity check runs against a directory and a record has to land in a database. Each part can pass on its own while the path between them is broken.</a:t>
            </a:r>
          </a:p>
        </p:txBody>
      </p:sp>
      <p:sp>
        <p:nvSpPr>
          <p:cNvPr id="6" name="TextBox 5"/>
          <p:cNvSpPr txBox="1"/>
          <p:nvPr/>
        </p:nvSpPr>
        <p:spPr>
          <a:xfrm>
            <a:off x="566928" y="3977640"/>
            <a:ext cx="10424160" cy="1188720"/>
          </a:xfrm>
          <a:prstGeom prst="rect">
            <a:avLst/>
          </a:prstGeom>
          <a:noFill/>
        </p:spPr>
        <p:txBody>
          <a:bodyPr wrap="square" anchor="t" lIns="0" rIns="0" tIns="0" bIns="0">
            <a:spAutoFit/>
          </a:bodyPr>
          <a:lstStyle/>
          <a:p>
            <a:pPr algn="l">
              <a:spcBef>
                <a:spcPts val="0"/>
              </a:spcBef>
            </a:pPr>
            <a:r>
              <a:rPr sz="1700" b="0">
                <a:solidFill>
                  <a:srgbClr val="A3B3AC"/>
                </a:solidFill>
                <a:latin typeface="Satoshi"/>
              </a:rPr>
              <a:t>The usual way to check that path is a set of one-off scripts and manual steps, different for every protocol, hard to repeat for the next release and harder to hand to someone else.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D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640080"/>
            <a:ext cx="10515600" cy="365760"/>
          </a:xfrm>
          <a:prstGeom prst="rect">
            <a:avLst/>
          </a:prstGeom>
          <a:noFill/>
        </p:spPr>
        <p:txBody>
          <a:bodyPr wrap="square" anchor="t" lIns="0" rIns="0" tIns="0" bIns="0">
            <a:spAutoFit/>
          </a:bodyPr>
          <a:lstStyle/>
          <a:p>
            <a:pPr algn="l">
              <a:spcBef>
                <a:spcPts val="0"/>
              </a:spcBef>
            </a:pPr>
            <a:r>
              <a:rPr sz="1250" b="0" spc="220">
                <a:solidFill>
                  <a:srgbClr val="6FF39B"/>
                </a:solidFill>
                <a:latin typeface="Geist Mono"/>
              </a:rPr>
              <a:t>WHAT IT IS</a:t>
            </a:r>
          </a:p>
        </p:txBody>
      </p:sp>
      <p:sp>
        <p:nvSpPr>
          <p:cNvPr id="4" name="TextBox 3"/>
          <p:cNvSpPr txBox="1"/>
          <p:nvPr/>
        </p:nvSpPr>
        <p:spPr>
          <a:xfrm>
            <a:off x="566928" y="1097280"/>
            <a:ext cx="10515600" cy="1371600"/>
          </a:xfrm>
          <a:prstGeom prst="rect">
            <a:avLst/>
          </a:prstGeom>
          <a:noFill/>
        </p:spPr>
        <p:txBody>
          <a:bodyPr wrap="square" anchor="t" lIns="0" rIns="0" tIns="0" bIns="0">
            <a:spAutoFit/>
          </a:bodyPr>
          <a:lstStyle/>
          <a:p>
            <a:pPr algn="l">
              <a:spcBef>
                <a:spcPts val="0"/>
              </a:spcBef>
            </a:pPr>
            <a:r>
              <a:rPr sz="3400" b="1">
                <a:solidFill>
                  <a:srgbClr val="E6F2EC"/>
                </a:solidFill>
                <a:latin typeface="Clash Display"/>
              </a:rPr>
              <a:t>One workbench, sixteen protocols</a:t>
            </a:r>
          </a:p>
        </p:txBody>
      </p:sp>
      <p:sp>
        <p:nvSpPr>
          <p:cNvPr id="5" name="TextBox 4"/>
          <p:cNvSpPr txBox="1"/>
          <p:nvPr/>
        </p:nvSpPr>
        <p:spPr>
          <a:xfrm>
            <a:off x="566928" y="2194560"/>
            <a:ext cx="10515600" cy="1097280"/>
          </a:xfrm>
          <a:prstGeom prst="rect">
            <a:avLst/>
          </a:prstGeom>
          <a:noFill/>
        </p:spPr>
        <p:txBody>
          <a:bodyPr wrap="square" anchor="t" lIns="0" rIns="0" tIns="0" bIns="0">
            <a:spAutoFit/>
          </a:bodyPr>
          <a:lstStyle/>
          <a:p>
            <a:pPr algn="l">
              <a:spcBef>
                <a:spcPts val="0"/>
              </a:spcBef>
            </a:pPr>
            <a:r>
              <a:rPr sz="1700" b="0">
                <a:solidFill>
                  <a:srgbClr val="A3B3AC"/>
                </a:solidFill>
                <a:latin typeface="Satoshi"/>
              </a:rPr>
              <a:t>Each protocol is a probe you compose in a visual editor, with no test code to write. The same editor builds a single-call check or a step in a longer chain.</a:t>
            </a:r>
          </a:p>
        </p:txBody>
      </p:sp>
      <p:sp>
        <p:nvSpPr>
          <p:cNvPr id="6" name="Rounded Rectangle 5"/>
          <p:cNvSpPr/>
          <p:nvPr/>
        </p:nvSpPr>
        <p:spPr>
          <a:xfrm>
            <a:off x="566928" y="301752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HTTP</a:t>
            </a:r>
          </a:p>
        </p:txBody>
      </p:sp>
      <p:sp>
        <p:nvSpPr>
          <p:cNvPr id="7" name="Rounded Rectangle 6"/>
          <p:cNvSpPr/>
          <p:nvPr/>
        </p:nvSpPr>
        <p:spPr>
          <a:xfrm>
            <a:off x="3372535" y="301752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DNS</a:t>
            </a:r>
          </a:p>
        </p:txBody>
      </p:sp>
      <p:sp>
        <p:nvSpPr>
          <p:cNvPr id="8" name="Rounded Rectangle 7"/>
          <p:cNvSpPr/>
          <p:nvPr/>
        </p:nvSpPr>
        <p:spPr>
          <a:xfrm>
            <a:off x="6178143" y="301752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SMTP</a:t>
            </a:r>
          </a:p>
        </p:txBody>
      </p:sp>
      <p:sp>
        <p:nvSpPr>
          <p:cNvPr id="9" name="Rounded Rectangle 8"/>
          <p:cNvSpPr/>
          <p:nvPr/>
        </p:nvSpPr>
        <p:spPr>
          <a:xfrm>
            <a:off x="8983751" y="301752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IMAP</a:t>
            </a:r>
          </a:p>
        </p:txBody>
      </p:sp>
      <p:sp>
        <p:nvSpPr>
          <p:cNvPr id="10" name="Rounded Rectangle 9"/>
          <p:cNvSpPr/>
          <p:nvPr/>
        </p:nvSpPr>
        <p:spPr>
          <a:xfrm>
            <a:off x="566928" y="374904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LDAP</a:t>
            </a:r>
          </a:p>
        </p:txBody>
      </p:sp>
      <p:sp>
        <p:nvSpPr>
          <p:cNvPr id="11" name="Rounded Rectangle 10"/>
          <p:cNvSpPr/>
          <p:nvPr/>
        </p:nvSpPr>
        <p:spPr>
          <a:xfrm>
            <a:off x="3372535" y="374904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Kerberos</a:t>
            </a:r>
          </a:p>
        </p:txBody>
      </p:sp>
      <p:sp>
        <p:nvSpPr>
          <p:cNvPr id="12" name="Rounded Rectangle 11"/>
          <p:cNvSpPr/>
          <p:nvPr/>
        </p:nvSpPr>
        <p:spPr>
          <a:xfrm>
            <a:off x="6178143" y="374904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SMB</a:t>
            </a:r>
          </a:p>
        </p:txBody>
      </p:sp>
      <p:sp>
        <p:nvSpPr>
          <p:cNvPr id="13" name="Rounded Rectangle 12"/>
          <p:cNvSpPr/>
          <p:nvPr/>
        </p:nvSpPr>
        <p:spPr>
          <a:xfrm>
            <a:off x="8983751" y="374904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SpamAssassin</a:t>
            </a:r>
          </a:p>
        </p:txBody>
      </p:sp>
      <p:sp>
        <p:nvSpPr>
          <p:cNvPr id="14" name="Rounded Rectangle 13"/>
          <p:cNvSpPr/>
          <p:nvPr/>
        </p:nvSpPr>
        <p:spPr>
          <a:xfrm>
            <a:off x="566928" y="448056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MySQL</a:t>
            </a:r>
          </a:p>
        </p:txBody>
      </p:sp>
      <p:sp>
        <p:nvSpPr>
          <p:cNvPr id="15" name="Rounded Rectangle 14"/>
          <p:cNvSpPr/>
          <p:nvPr/>
        </p:nvSpPr>
        <p:spPr>
          <a:xfrm>
            <a:off x="3372535" y="448056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PostgreSQL</a:t>
            </a:r>
          </a:p>
        </p:txBody>
      </p:sp>
      <p:sp>
        <p:nvSpPr>
          <p:cNvPr id="16" name="Rounded Rectangle 15"/>
          <p:cNvSpPr/>
          <p:nvPr/>
        </p:nvSpPr>
        <p:spPr>
          <a:xfrm>
            <a:off x="6178143" y="448056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SQL Server</a:t>
            </a:r>
          </a:p>
        </p:txBody>
      </p:sp>
      <p:sp>
        <p:nvSpPr>
          <p:cNvPr id="17" name="Rounded Rectangle 16"/>
          <p:cNvSpPr/>
          <p:nvPr/>
        </p:nvSpPr>
        <p:spPr>
          <a:xfrm>
            <a:off x="8983751" y="448056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MongoDB</a:t>
            </a:r>
          </a:p>
        </p:txBody>
      </p:sp>
      <p:sp>
        <p:nvSpPr>
          <p:cNvPr id="18" name="Rounded Rectangle 17"/>
          <p:cNvSpPr/>
          <p:nvPr/>
        </p:nvSpPr>
        <p:spPr>
          <a:xfrm>
            <a:off x="566928" y="521208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Redis</a:t>
            </a:r>
          </a:p>
        </p:txBody>
      </p:sp>
      <p:sp>
        <p:nvSpPr>
          <p:cNvPr id="19" name="Rounded Rectangle 18"/>
          <p:cNvSpPr/>
          <p:nvPr/>
        </p:nvSpPr>
        <p:spPr>
          <a:xfrm>
            <a:off x="3372535" y="521208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FTP</a:t>
            </a:r>
          </a:p>
        </p:txBody>
      </p:sp>
      <p:sp>
        <p:nvSpPr>
          <p:cNvPr id="20" name="Rounded Rectangle 19"/>
          <p:cNvSpPr/>
          <p:nvPr/>
        </p:nvSpPr>
        <p:spPr>
          <a:xfrm>
            <a:off x="6178143" y="521208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STOMP</a:t>
            </a:r>
          </a:p>
        </p:txBody>
      </p:sp>
      <p:sp>
        <p:nvSpPr>
          <p:cNvPr id="21" name="Rounded Rectangle 20"/>
          <p:cNvSpPr/>
          <p:nvPr/>
        </p:nvSpPr>
        <p:spPr>
          <a:xfrm>
            <a:off x="8983751" y="5212080"/>
            <a:ext cx="2641015" cy="56692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lIns="201168"/>
          <a:lstStyle/>
          <a:p>
            <a:pPr algn="ctr"/>
            <a:r>
              <a:rPr sz="1500">
                <a:solidFill>
                  <a:srgbClr val="E6F2EC"/>
                </a:solidFill>
                <a:latin typeface="Geist Mono"/>
              </a:rPr>
              <a:t>Freestyle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D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822960"/>
            <a:ext cx="5486400" cy="365760"/>
          </a:xfrm>
          <a:prstGeom prst="rect">
            <a:avLst/>
          </a:prstGeom>
          <a:noFill/>
        </p:spPr>
        <p:txBody>
          <a:bodyPr wrap="square" anchor="t" lIns="0" rIns="0" tIns="0" bIns="0">
            <a:spAutoFit/>
          </a:bodyPr>
          <a:lstStyle/>
          <a:p>
            <a:pPr algn="l">
              <a:spcBef>
                <a:spcPts val="0"/>
              </a:spcBef>
            </a:pPr>
            <a:r>
              <a:rPr sz="1250" b="0" spc="220">
                <a:solidFill>
                  <a:srgbClr val="6FF39B"/>
                </a:solidFill>
                <a:latin typeface="Geist Mono"/>
              </a:rPr>
              <a:t>INTEGRATION</a:t>
            </a:r>
          </a:p>
        </p:txBody>
      </p:sp>
      <p:sp>
        <p:nvSpPr>
          <p:cNvPr id="4" name="TextBox 3"/>
          <p:cNvSpPr txBox="1"/>
          <p:nvPr/>
        </p:nvSpPr>
        <p:spPr>
          <a:xfrm>
            <a:off x="566928" y="1280160"/>
            <a:ext cx="5486400" cy="1463040"/>
          </a:xfrm>
          <a:prstGeom prst="rect">
            <a:avLst/>
          </a:prstGeom>
          <a:noFill/>
        </p:spPr>
        <p:txBody>
          <a:bodyPr wrap="square" anchor="t" lIns="0" rIns="0" tIns="0" bIns="0">
            <a:spAutoFit/>
          </a:bodyPr>
          <a:lstStyle/>
          <a:p>
            <a:pPr algn="l">
              <a:spcBef>
                <a:spcPts val="0"/>
              </a:spcBef>
            </a:pPr>
            <a:r>
              <a:rPr sz="3200" b="1">
                <a:solidFill>
                  <a:srgbClr val="E6F2EC"/>
                </a:solidFill>
                <a:latin typeface="Clash Display"/>
              </a:rPr>
              <a:t>A chain that follows the whole path</a:t>
            </a:r>
          </a:p>
        </p:txBody>
      </p:sp>
      <p:sp>
        <p:nvSpPr>
          <p:cNvPr id="5" name="TextBox 4"/>
          <p:cNvSpPr txBox="1"/>
          <p:nvPr/>
        </p:nvSpPr>
        <p:spPr>
          <a:xfrm>
            <a:off x="566928" y="2743200"/>
            <a:ext cx="5486400" cy="1463040"/>
          </a:xfrm>
          <a:prstGeom prst="rect">
            <a:avLst/>
          </a:prstGeom>
          <a:noFill/>
        </p:spPr>
        <p:txBody>
          <a:bodyPr wrap="square" anchor="t" lIns="0" rIns="0" tIns="0" bIns="0">
            <a:spAutoFit/>
          </a:bodyPr>
          <a:lstStyle/>
          <a:p>
            <a:pPr algn="l">
              <a:spcBef>
                <a:spcPts val="0"/>
              </a:spcBef>
            </a:pPr>
            <a:r>
              <a:rPr sz="1600" b="0">
                <a:solidFill>
                  <a:srgbClr val="A3B3AC"/>
                </a:solidFill>
                <a:latin typeface="Satoshi"/>
              </a:rPr>
              <a:t>Steps pass data to each other through {{variables}}. You build the full path across protocols as one chain, iterate over a list, branch on a response, fan steps out in parallel or call another chain as a sub-routine.</a:t>
            </a:r>
          </a:p>
        </p:txBody>
      </p:sp>
      <p:sp>
        <p:nvSpPr>
          <p:cNvPr id="6" name="TextBox 5"/>
          <p:cNvSpPr txBox="1"/>
          <p:nvPr/>
        </p:nvSpPr>
        <p:spPr>
          <a:xfrm>
            <a:off x="566928" y="4114800"/>
            <a:ext cx="5486400" cy="1463040"/>
          </a:xfrm>
          <a:prstGeom prst="rect">
            <a:avLst/>
          </a:prstGeom>
          <a:noFill/>
        </p:spPr>
        <p:txBody>
          <a:bodyPr wrap="square" anchor="t" lIns="0" rIns="0" tIns="0" bIns="0">
            <a:spAutoFit/>
          </a:bodyPr>
          <a:lstStyle/>
          <a:p>
            <a:pPr algn="l">
              <a:spcBef>
                <a:spcPts val="0"/>
              </a:spcBef>
            </a:pPr>
            <a:r>
              <a:rPr sz="1600" b="0">
                <a:solidFill>
                  <a:srgbClr val="A3B3AC"/>
                </a:solidFill>
                <a:latin typeface="Satoshi"/>
              </a:rPr>
              <a:t>Every run comes back with a JUnit report, the pass or fail on each step and the raw responses still there to read.</a:t>
            </a:r>
          </a:p>
        </p:txBody>
      </p:sp>
      <p:pic>
        <p:nvPicPr>
          <p:cNvPr id="7" name="Picture 6" descr="screen-order-chain.png"/>
          <p:cNvPicPr>
            <a:picLocks noChangeAspect="1"/>
          </p:cNvPicPr>
          <p:nvPr/>
        </p:nvPicPr>
        <p:blipFill>
          <a:blip r:embed="rId2"/>
          <a:stretch>
            <a:fillRect/>
          </a:stretch>
        </p:blipFill>
        <p:spPr>
          <a:xfrm>
            <a:off x="6355080" y="1371600"/>
            <a:ext cx="5394960" cy="3371850"/>
          </a:xfrm>
          <a:prstGeom prst="rect">
            <a:avLst/>
          </a:prstGeom>
          <a:ln w="12700">
            <a:solidFill>
              <a:srgbClr val="1F2A25"/>
            </a:solidFill>
          </a:ln>
        </p:spPr>
      </p:pic>
      <p:sp>
        <p:nvSpPr>
          <p:cNvPr id="8" name="TextBox 7"/>
          <p:cNvSpPr txBox="1"/>
          <p:nvPr/>
        </p:nvSpPr>
        <p:spPr>
          <a:xfrm>
            <a:off x="6355080" y="4816602"/>
            <a:ext cx="5394960" cy="457200"/>
          </a:xfrm>
          <a:prstGeom prst="rect">
            <a:avLst/>
          </a:prstGeom>
          <a:noFill/>
        </p:spPr>
        <p:txBody>
          <a:bodyPr wrap="square" anchor="t" lIns="0" rIns="0" tIns="0" bIns="0">
            <a:spAutoFit/>
          </a:bodyPr>
          <a:lstStyle/>
          <a:p>
            <a:pPr algn="l">
              <a:spcBef>
                <a:spcPts val="0"/>
              </a:spcBef>
            </a:pPr>
            <a:r>
              <a:rPr sz="1050" b="0">
                <a:solidFill>
                  <a:srgbClr val="7D8C85"/>
                </a:solidFill>
                <a:latin typeface="Geist Mono"/>
              </a:rPr>
              <a:t>One chain across HTTP, a database and email, each step feeding the next.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D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640080"/>
            <a:ext cx="10515600" cy="365760"/>
          </a:xfrm>
          <a:prstGeom prst="rect">
            <a:avLst/>
          </a:prstGeom>
          <a:noFill/>
        </p:spPr>
        <p:txBody>
          <a:bodyPr wrap="square" anchor="t" lIns="0" rIns="0" tIns="0" bIns="0">
            <a:spAutoFit/>
          </a:bodyPr>
          <a:lstStyle/>
          <a:p>
            <a:pPr algn="l">
              <a:spcBef>
                <a:spcPts val="0"/>
              </a:spcBef>
            </a:pPr>
            <a:r>
              <a:rPr sz="1250" b="0" spc="220">
                <a:solidFill>
                  <a:srgbClr val="6FF39B"/>
                </a:solidFill>
                <a:latin typeface="Geist Mono"/>
              </a:rPr>
              <a:t>INTEGRATION</a:t>
            </a:r>
          </a:p>
        </p:txBody>
      </p:sp>
      <p:sp>
        <p:nvSpPr>
          <p:cNvPr id="4" name="TextBox 3"/>
          <p:cNvSpPr txBox="1"/>
          <p:nvPr/>
        </p:nvSpPr>
        <p:spPr>
          <a:xfrm>
            <a:off x="566928" y="1097280"/>
            <a:ext cx="10515600" cy="1371600"/>
          </a:xfrm>
          <a:prstGeom prst="rect">
            <a:avLst/>
          </a:prstGeom>
          <a:noFill/>
        </p:spPr>
        <p:txBody>
          <a:bodyPr wrap="square" anchor="t" lIns="0" rIns="0" tIns="0" bIns="0">
            <a:spAutoFit/>
          </a:bodyPr>
          <a:lstStyle/>
          <a:p>
            <a:pPr algn="l">
              <a:spcBef>
                <a:spcPts val="0"/>
              </a:spcBef>
            </a:pPr>
            <a:r>
              <a:rPr sz="3400" b="1">
                <a:solidFill>
                  <a:srgbClr val="E6F2EC"/>
                </a:solidFill>
                <a:latin typeface="Clash Display"/>
              </a:rPr>
              <a:t>Build once, run in three places</a:t>
            </a:r>
          </a:p>
        </p:txBody>
      </p:sp>
      <p:sp>
        <p:nvSpPr>
          <p:cNvPr id="5" name="TextBox 4"/>
          <p:cNvSpPr txBox="1"/>
          <p:nvPr/>
        </p:nvSpPr>
        <p:spPr>
          <a:xfrm>
            <a:off x="566928" y="2194560"/>
            <a:ext cx="10515600" cy="1097280"/>
          </a:xfrm>
          <a:prstGeom prst="rect">
            <a:avLst/>
          </a:prstGeom>
          <a:noFill/>
        </p:spPr>
        <p:txBody>
          <a:bodyPr wrap="square" anchor="t" lIns="0" rIns="0" tIns="0" bIns="0">
            <a:spAutoFit/>
          </a:bodyPr>
          <a:lstStyle/>
          <a:p>
            <a:pPr algn="l">
              <a:spcBef>
                <a:spcPts val="0"/>
              </a:spcBef>
            </a:pPr>
            <a:r>
              <a:rPr sz="1700" b="0">
                <a:solidFill>
                  <a:srgbClr val="A3B3AC"/>
                </a:solidFill>
                <a:latin typeface="Satoshi"/>
              </a:rPr>
              <a:t>Workspaces are git-backed, so a test is a file your team reviews like any other change. The same chain runs in three places with no rewrite.</a:t>
            </a:r>
          </a:p>
        </p:txBody>
      </p:sp>
      <p:sp>
        <p:nvSpPr>
          <p:cNvPr id="6" name="Rounded Rectangle 5"/>
          <p:cNvSpPr/>
          <p:nvPr/>
        </p:nvSpPr>
        <p:spPr>
          <a:xfrm>
            <a:off x="566928" y="3566160"/>
            <a:ext cx="3551834" cy="2651760"/>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56032" rIns="256032" tIns="256032"/>
          <a:lstStyle/>
          <a:p>
            <a:pPr algn="ctr"/>
            <a:r>
              <a:rPr sz="1900" b="1">
                <a:solidFill>
                  <a:srgbClr val="6FF39B"/>
                </a:solidFill>
                <a:latin typeface="Clash Display"/>
              </a:rPr>
              <a:t>Desktop</a:t>
            </a:r>
          </a:p>
          <a:p>
            <a:pPr>
              <a:spcBef>
                <a:spcPts val="1000"/>
              </a:spcBef>
            </a:pPr>
            <a:r>
              <a:rPr sz="1400">
                <a:solidFill>
                  <a:srgbClr val="A3B3AC"/>
                </a:solidFill>
                <a:latin typeface="Satoshi"/>
              </a:rPr>
              <a:t>Everything runs on the machine the application is installed on, with nothing to stand up first.</a:t>
            </a:r>
          </a:p>
        </p:txBody>
      </p:sp>
      <p:sp>
        <p:nvSpPr>
          <p:cNvPr id="7" name="Rounded Rectangle 6"/>
          <p:cNvSpPr/>
          <p:nvPr/>
        </p:nvSpPr>
        <p:spPr>
          <a:xfrm>
            <a:off x="4319930" y="3566160"/>
            <a:ext cx="3551834" cy="2651760"/>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56032" rIns="256032" tIns="256032"/>
          <a:lstStyle/>
          <a:p>
            <a:pPr algn="ctr"/>
            <a:r>
              <a:rPr sz="1900" b="1">
                <a:solidFill>
                  <a:srgbClr val="6FF39B"/>
                </a:solidFill>
                <a:latin typeface="Clash Display"/>
              </a:rPr>
              <a:t>CI pipeline</a:t>
            </a:r>
          </a:p>
          <a:p>
            <a:pPr>
              <a:spcBef>
                <a:spcPts val="1000"/>
              </a:spcBef>
            </a:pPr>
            <a:r>
              <a:rPr sz="1400">
                <a:solidFill>
                  <a:srgbClr val="A3B3AC"/>
                </a:solidFill>
                <a:latin typeface="Satoshi"/>
              </a:rPr>
              <a:t>The same chains and suites run without a screen, returning a JUnit report the build can gate on.</a:t>
            </a:r>
          </a:p>
        </p:txBody>
      </p:sp>
      <p:sp>
        <p:nvSpPr>
          <p:cNvPr id="8" name="Rounded Rectangle 7"/>
          <p:cNvSpPr/>
          <p:nvPr/>
        </p:nvSpPr>
        <p:spPr>
          <a:xfrm>
            <a:off x="8072932" y="3566160"/>
            <a:ext cx="3551834" cy="2651760"/>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56032" rIns="256032" tIns="256032"/>
          <a:lstStyle/>
          <a:p>
            <a:pPr algn="ctr"/>
            <a:r>
              <a:rPr sz="1900" b="1">
                <a:solidFill>
                  <a:srgbClr val="6FF39B"/>
                </a:solidFill>
                <a:latin typeface="Clash Display"/>
              </a:rPr>
              <a:t>Execution server</a:t>
            </a:r>
          </a:p>
          <a:p>
            <a:pPr>
              <a:spcBef>
                <a:spcPts val="1000"/>
              </a:spcBef>
            </a:pPr>
            <a:r>
              <a:rPr sz="1400">
                <a:solidFill>
                  <a:srgbClr val="A3B3AC"/>
                </a:solidFill>
                <a:latin typeface="Satoshi"/>
              </a:rPr>
              <a:t>A container deployed where the targets live, so probes fire from inside the network.</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D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822960"/>
            <a:ext cx="5486400" cy="365760"/>
          </a:xfrm>
          <a:prstGeom prst="rect">
            <a:avLst/>
          </a:prstGeom>
          <a:noFill/>
        </p:spPr>
        <p:txBody>
          <a:bodyPr wrap="square" anchor="t" lIns="0" rIns="0" tIns="0" bIns="0">
            <a:spAutoFit/>
          </a:bodyPr>
          <a:lstStyle/>
          <a:p>
            <a:pPr algn="l">
              <a:spcBef>
                <a:spcPts val="0"/>
              </a:spcBef>
            </a:pPr>
            <a:r>
              <a:rPr sz="1250" b="0" spc="220">
                <a:solidFill>
                  <a:srgbClr val="6FF39B"/>
                </a:solidFill>
                <a:latin typeface="Geist Mono"/>
              </a:rPr>
              <a:t>AGENTIC TESTING</a:t>
            </a:r>
          </a:p>
        </p:txBody>
      </p:sp>
      <p:sp>
        <p:nvSpPr>
          <p:cNvPr id="4" name="TextBox 3"/>
          <p:cNvSpPr txBox="1"/>
          <p:nvPr/>
        </p:nvSpPr>
        <p:spPr>
          <a:xfrm>
            <a:off x="566928" y="1280160"/>
            <a:ext cx="5486400" cy="1463040"/>
          </a:xfrm>
          <a:prstGeom prst="rect">
            <a:avLst/>
          </a:prstGeom>
          <a:noFill/>
        </p:spPr>
        <p:txBody>
          <a:bodyPr wrap="square" anchor="t" lIns="0" rIns="0" tIns="0" bIns="0">
            <a:spAutoFit/>
          </a:bodyPr>
          <a:lstStyle/>
          <a:p>
            <a:pPr algn="l">
              <a:spcBef>
                <a:spcPts val="0"/>
              </a:spcBef>
            </a:pPr>
            <a:r>
              <a:rPr sz="3200" b="1">
                <a:solidFill>
                  <a:srgbClr val="E6F2EC"/>
                </a:solidFill>
                <a:latin typeface="Clash Display"/>
              </a:rPr>
              <a:t>An agent can build and run the tests</a:t>
            </a:r>
          </a:p>
        </p:txBody>
      </p:sp>
      <p:sp>
        <p:nvSpPr>
          <p:cNvPr id="5" name="TextBox 4"/>
          <p:cNvSpPr txBox="1"/>
          <p:nvPr/>
        </p:nvSpPr>
        <p:spPr>
          <a:xfrm>
            <a:off x="566928" y="2743200"/>
            <a:ext cx="5486400" cy="1463040"/>
          </a:xfrm>
          <a:prstGeom prst="rect">
            <a:avLst/>
          </a:prstGeom>
          <a:noFill/>
        </p:spPr>
        <p:txBody>
          <a:bodyPr wrap="square" anchor="t" lIns="0" rIns="0" tIns="0" bIns="0">
            <a:spAutoFit/>
          </a:bodyPr>
          <a:lstStyle/>
          <a:p>
            <a:pPr algn="l">
              <a:spcBef>
                <a:spcPts val="0"/>
              </a:spcBef>
            </a:pPr>
            <a:r>
              <a:rPr sz="1600" b="0">
                <a:solidFill>
                  <a:srgbClr val="A3B3AC"/>
                </a:solidFill>
                <a:latin typeface="Satoshi"/>
              </a:rPr>
              <a:t>VirtuProbe runs an MCP server, so a coding agent can author probes, chains and suites in your workspace, run them and read back the evidence. It makes an ordinary chain in an ordinary bundle, which you can open, change and rerun.</a:t>
            </a:r>
          </a:p>
        </p:txBody>
      </p:sp>
      <p:sp>
        <p:nvSpPr>
          <p:cNvPr id="6" name="TextBox 5"/>
          <p:cNvSpPr txBox="1"/>
          <p:nvPr/>
        </p:nvSpPr>
        <p:spPr>
          <a:xfrm>
            <a:off x="566928" y="4114800"/>
            <a:ext cx="5486400" cy="1463040"/>
          </a:xfrm>
          <a:prstGeom prst="rect">
            <a:avLst/>
          </a:prstGeom>
          <a:noFill/>
        </p:spPr>
        <p:txBody>
          <a:bodyPr wrap="square" anchor="t" lIns="0" rIns="0" tIns="0" bIns="0">
            <a:spAutoFit/>
          </a:bodyPr>
          <a:lstStyle/>
          <a:p>
            <a:pPr algn="l">
              <a:spcBef>
                <a:spcPts val="0"/>
              </a:spcBef>
            </a:pPr>
            <a:r>
              <a:rPr sz="1600" b="0">
                <a:solidFill>
                  <a:srgbClr val="A3B3AC"/>
                </a:solidFill>
                <a:latin typeface="Satoshi"/>
              </a:rPr>
              <a:t>The agent works under the license you already have, with a fixed set of 26 tools. It is never handed a secret. It names a stored credential; it never sees its value.</a:t>
            </a:r>
          </a:p>
        </p:txBody>
      </p:sp>
      <p:pic>
        <p:nvPicPr>
          <p:cNvPr id="7" name="Picture 6" descr="screen-agent-activity.png"/>
          <p:cNvPicPr>
            <a:picLocks noChangeAspect="1"/>
          </p:cNvPicPr>
          <p:nvPr/>
        </p:nvPicPr>
        <p:blipFill>
          <a:blip r:embed="rId2"/>
          <a:stretch>
            <a:fillRect/>
          </a:stretch>
        </p:blipFill>
        <p:spPr>
          <a:xfrm>
            <a:off x="6355080" y="1371600"/>
            <a:ext cx="5394960" cy="3371850"/>
          </a:xfrm>
          <a:prstGeom prst="rect">
            <a:avLst/>
          </a:prstGeom>
          <a:ln w="12700">
            <a:solidFill>
              <a:srgbClr val="1F2A25"/>
            </a:solidFill>
          </a:ln>
        </p:spPr>
      </p:pic>
      <p:sp>
        <p:nvSpPr>
          <p:cNvPr id="8" name="TextBox 7"/>
          <p:cNvSpPr txBox="1"/>
          <p:nvPr/>
        </p:nvSpPr>
        <p:spPr>
          <a:xfrm>
            <a:off x="6355080" y="4816602"/>
            <a:ext cx="5394960" cy="457200"/>
          </a:xfrm>
          <a:prstGeom prst="rect">
            <a:avLst/>
          </a:prstGeom>
          <a:noFill/>
        </p:spPr>
        <p:txBody>
          <a:bodyPr wrap="square" anchor="t" lIns="0" rIns="0" tIns="0" bIns="0">
            <a:spAutoFit/>
          </a:bodyPr>
          <a:lstStyle/>
          <a:p>
            <a:pPr algn="l">
              <a:spcBef>
                <a:spcPts val="0"/>
              </a:spcBef>
            </a:pPr>
            <a:r>
              <a:rPr sz="1050" b="0">
                <a:solidFill>
                  <a:srgbClr val="7D8C85"/>
                </a:solidFill>
                <a:latin typeface="Geist Mono"/>
              </a:rPr>
              <a:t>Agent Activity: every run an agent starts, listed step by step.</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D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640080"/>
            <a:ext cx="10515600" cy="365760"/>
          </a:xfrm>
          <a:prstGeom prst="rect">
            <a:avLst/>
          </a:prstGeom>
          <a:noFill/>
        </p:spPr>
        <p:txBody>
          <a:bodyPr wrap="square" anchor="t" lIns="0" rIns="0" tIns="0" bIns="0">
            <a:spAutoFit/>
          </a:bodyPr>
          <a:lstStyle/>
          <a:p>
            <a:pPr algn="l">
              <a:spcBef>
                <a:spcPts val="0"/>
              </a:spcBef>
            </a:pPr>
            <a:r>
              <a:rPr sz="1250" b="0" spc="220">
                <a:solidFill>
                  <a:srgbClr val="6FF39B"/>
                </a:solidFill>
                <a:latin typeface="Geist Mono"/>
              </a:rPr>
              <a:t>AGENTIC TESTING</a:t>
            </a:r>
          </a:p>
        </p:txBody>
      </p:sp>
      <p:sp>
        <p:nvSpPr>
          <p:cNvPr id="4" name="TextBox 3"/>
          <p:cNvSpPr txBox="1"/>
          <p:nvPr/>
        </p:nvSpPr>
        <p:spPr>
          <a:xfrm>
            <a:off x="566928" y="1097280"/>
            <a:ext cx="10515600" cy="1371600"/>
          </a:xfrm>
          <a:prstGeom prst="rect">
            <a:avLst/>
          </a:prstGeom>
          <a:noFill/>
        </p:spPr>
        <p:txBody>
          <a:bodyPr wrap="square" anchor="t" lIns="0" rIns="0" tIns="0" bIns="0">
            <a:spAutoFit/>
          </a:bodyPr>
          <a:lstStyle/>
          <a:p>
            <a:pPr algn="l">
              <a:spcBef>
                <a:spcPts val="0"/>
              </a:spcBef>
            </a:pPr>
            <a:r>
              <a:rPr sz="3400" b="1">
                <a:solidFill>
                  <a:srgbClr val="E6F2EC"/>
                </a:solidFill>
                <a:latin typeface="Clash Display"/>
              </a:rPr>
              <a:t>You decide what an agent can reach</a:t>
            </a:r>
          </a:p>
        </p:txBody>
      </p:sp>
      <p:sp>
        <p:nvSpPr>
          <p:cNvPr id="5" name="Rounded Rectangle 4"/>
          <p:cNvSpPr/>
          <p:nvPr/>
        </p:nvSpPr>
        <p:spPr>
          <a:xfrm>
            <a:off x="566928" y="3200400"/>
            <a:ext cx="3551834" cy="2743200"/>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274320"/>
          <a:lstStyle/>
          <a:p>
            <a:pPr algn="ctr"/>
            <a:r>
              <a:rPr sz="1800" b="1">
                <a:solidFill>
                  <a:srgbClr val="6FF39B"/>
                </a:solidFill>
                <a:latin typeface="Geist Mono"/>
              </a:rPr>
              <a:t>01</a:t>
            </a:r>
          </a:p>
          <a:p>
            <a:pPr>
              <a:spcBef>
                <a:spcPts val="800"/>
              </a:spcBef>
            </a:pPr>
            <a:r>
              <a:rPr sz="1800" b="1">
                <a:solidFill>
                  <a:srgbClr val="E6F2EC"/>
                </a:solidFill>
                <a:latin typeface="Clash Display"/>
              </a:rPr>
              <a:t>Read on connect</a:t>
            </a:r>
          </a:p>
          <a:p>
            <a:pPr>
              <a:spcBef>
                <a:spcPts val="800"/>
              </a:spcBef>
            </a:pPr>
            <a:r>
              <a:rPr sz="1400">
                <a:solidFill>
                  <a:srgbClr val="A3B3AC"/>
                </a:solidFill>
                <a:latin typeface="Satoshi"/>
              </a:rPr>
              <a:t>A new agent can read the workspace, but it can change or run nothing until you approve it.</a:t>
            </a:r>
          </a:p>
        </p:txBody>
      </p:sp>
      <p:sp>
        <p:nvSpPr>
          <p:cNvPr id="6" name="Rounded Rectangle 5"/>
          <p:cNvSpPr/>
          <p:nvPr/>
        </p:nvSpPr>
        <p:spPr>
          <a:xfrm>
            <a:off x="4319930" y="3200400"/>
            <a:ext cx="3551834" cy="2743200"/>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274320"/>
          <a:lstStyle/>
          <a:p>
            <a:pPr algn="ctr"/>
            <a:r>
              <a:rPr sz="1800" b="1">
                <a:solidFill>
                  <a:srgbClr val="6FF39B"/>
                </a:solidFill>
                <a:latin typeface="Geist Mono"/>
              </a:rPr>
              <a:t>02</a:t>
            </a:r>
          </a:p>
          <a:p>
            <a:pPr>
              <a:spcBef>
                <a:spcPts val="800"/>
              </a:spcBef>
            </a:pPr>
            <a:r>
              <a:rPr sz="1800" b="1">
                <a:solidFill>
                  <a:srgbClr val="E6F2EC"/>
                </a:solidFill>
                <a:latin typeface="Clash Display"/>
              </a:rPr>
              <a:t>Approve by project</a:t>
            </a:r>
          </a:p>
          <a:p>
            <a:pPr>
              <a:spcBef>
                <a:spcPts val="800"/>
              </a:spcBef>
            </a:pPr>
            <a:r>
              <a:rPr sz="1400">
                <a:solidFill>
                  <a:srgbClr val="A3B3AC"/>
                </a:solidFill>
                <a:latin typeface="Satoshi"/>
              </a:rPr>
              <a:t>Approving is a choice of which projects the agent may touch. Every write or run is refused outside that grant.</a:t>
            </a:r>
          </a:p>
        </p:txBody>
      </p:sp>
      <p:sp>
        <p:nvSpPr>
          <p:cNvPr id="7" name="Rounded Rectangle 6"/>
          <p:cNvSpPr/>
          <p:nvPr/>
        </p:nvSpPr>
        <p:spPr>
          <a:xfrm>
            <a:off x="8072932" y="3200400"/>
            <a:ext cx="3551834" cy="2743200"/>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74320" rIns="274320" tIns="274320"/>
          <a:lstStyle/>
          <a:p>
            <a:pPr algn="ctr"/>
            <a:r>
              <a:rPr sz="1800" b="1">
                <a:solidFill>
                  <a:srgbClr val="6FF39B"/>
                </a:solidFill>
                <a:latin typeface="Geist Mono"/>
              </a:rPr>
              <a:t>03</a:t>
            </a:r>
          </a:p>
          <a:p>
            <a:pPr>
              <a:spcBef>
                <a:spcPts val="800"/>
              </a:spcBef>
            </a:pPr>
            <a:r>
              <a:rPr sz="1800" b="1">
                <a:solidFill>
                  <a:srgbClr val="E6F2EC"/>
                </a:solidFill>
                <a:latin typeface="Clash Display"/>
              </a:rPr>
              <a:t>Revoke anytime</a:t>
            </a:r>
          </a:p>
          <a:p>
            <a:pPr>
              <a:spcBef>
                <a:spcPts val="800"/>
              </a:spcBef>
            </a:pPr>
            <a:r>
              <a:rPr sz="1400">
                <a:solidFill>
                  <a:srgbClr val="A3B3AC"/>
                </a:solidFill>
                <a:latin typeface="Satoshi"/>
              </a:rPr>
              <a:t>You can block an agent while it is working. Agent Activity lists every run it starts, step by step.</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D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822960"/>
            <a:ext cx="10515600" cy="365760"/>
          </a:xfrm>
          <a:prstGeom prst="rect">
            <a:avLst/>
          </a:prstGeom>
          <a:noFill/>
        </p:spPr>
        <p:txBody>
          <a:bodyPr wrap="square" anchor="t" lIns="0" rIns="0" tIns="0" bIns="0">
            <a:spAutoFit/>
          </a:bodyPr>
          <a:lstStyle/>
          <a:p>
            <a:pPr algn="l">
              <a:spcBef>
                <a:spcPts val="0"/>
              </a:spcBef>
            </a:pPr>
            <a:r>
              <a:rPr sz="1250" b="0" spc="220">
                <a:solidFill>
                  <a:srgbClr val="6FF39B"/>
                </a:solidFill>
                <a:latin typeface="Geist Mono"/>
              </a:rPr>
              <a:t>DATA SOVEREIGNTY</a:t>
            </a:r>
          </a:p>
        </p:txBody>
      </p:sp>
      <p:sp>
        <p:nvSpPr>
          <p:cNvPr id="4" name="TextBox 3"/>
          <p:cNvSpPr txBox="1"/>
          <p:nvPr/>
        </p:nvSpPr>
        <p:spPr>
          <a:xfrm>
            <a:off x="566928" y="1280160"/>
            <a:ext cx="10607040" cy="1463040"/>
          </a:xfrm>
          <a:prstGeom prst="rect">
            <a:avLst/>
          </a:prstGeom>
          <a:noFill/>
        </p:spPr>
        <p:txBody>
          <a:bodyPr wrap="square" anchor="t" lIns="0" rIns="0" tIns="0" bIns="0">
            <a:spAutoFit/>
          </a:bodyPr>
          <a:lstStyle/>
          <a:p>
            <a:pPr algn="l">
              <a:spcBef>
                <a:spcPts val="0"/>
              </a:spcBef>
            </a:pPr>
            <a:r>
              <a:rPr sz="3600" b="1">
                <a:solidFill>
                  <a:srgbClr val="E6F2EC"/>
                </a:solidFill>
                <a:latin typeface="Clash Display"/>
              </a:rPr>
              <a:t>Your data never leaves your environment</a:t>
            </a:r>
          </a:p>
        </p:txBody>
      </p:sp>
      <p:sp>
        <p:nvSpPr>
          <p:cNvPr id="5" name="TextBox 4"/>
          <p:cNvSpPr txBox="1"/>
          <p:nvPr/>
        </p:nvSpPr>
        <p:spPr>
          <a:xfrm>
            <a:off x="566928" y="2834640"/>
            <a:ext cx="10424160" cy="1188720"/>
          </a:xfrm>
          <a:prstGeom prst="rect">
            <a:avLst/>
          </a:prstGeom>
          <a:noFill/>
        </p:spPr>
        <p:txBody>
          <a:bodyPr wrap="square" anchor="t" lIns="0" rIns="0" tIns="0" bIns="0">
            <a:spAutoFit/>
          </a:bodyPr>
          <a:lstStyle/>
          <a:p>
            <a:pPr algn="l">
              <a:spcBef>
                <a:spcPts val="0"/>
              </a:spcBef>
            </a:pPr>
            <a:r>
              <a:rPr sz="1700" b="0">
                <a:solidFill>
                  <a:srgbClr val="A3B3AC"/>
                </a:solidFill>
                <a:latin typeface="Satoshi"/>
              </a:rPr>
              <a:t>VirtuProbe Studio is a desktop application. By default everything it needs runs on the machine it is installed on. There is no VirtuProbe cloud service that handles your requests.</a:t>
            </a:r>
          </a:p>
        </p:txBody>
      </p:sp>
      <p:sp>
        <p:nvSpPr>
          <p:cNvPr id="6" name="Rectangle 5"/>
          <p:cNvSpPr/>
          <p:nvPr/>
        </p:nvSpPr>
        <p:spPr>
          <a:xfrm>
            <a:off x="566928" y="4069080"/>
            <a:ext cx="50800" cy="1005840"/>
          </a:xfrm>
          <a:prstGeom prst="rect">
            <a:avLst/>
          </a:prstGeom>
          <a:solidFill>
            <a:srgbClr val="6FF39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617728" y="4069080"/>
            <a:ext cx="9875520" cy="1005840"/>
          </a:xfrm>
          <a:prstGeom prst="roundRect">
            <a:avLst/>
          </a:prstGeom>
          <a:solidFill>
            <a:srgbClr val="0F1413"/>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74320"/>
          <a:lstStyle/>
          <a:p>
            <a:pPr algn="ctr"/>
            <a:r>
              <a:rPr sz="1600">
                <a:solidFill>
                  <a:srgbClr val="E6F2EC"/>
                </a:solidFill>
                <a:latin typeface="Satoshi"/>
              </a:rPr>
              <a:t>Your probes, your workspaces and the responses you record stay with you. Data travels only to the targets you point a probe at yourself.</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D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640080"/>
            <a:ext cx="10515600" cy="365760"/>
          </a:xfrm>
          <a:prstGeom prst="rect">
            <a:avLst/>
          </a:prstGeom>
          <a:noFill/>
        </p:spPr>
        <p:txBody>
          <a:bodyPr wrap="square" anchor="t" lIns="0" rIns="0" tIns="0" bIns="0">
            <a:spAutoFit/>
          </a:bodyPr>
          <a:lstStyle/>
          <a:p>
            <a:pPr algn="l">
              <a:spcBef>
                <a:spcPts val="0"/>
              </a:spcBef>
            </a:pPr>
            <a:r>
              <a:rPr sz="1250" b="0" spc="220">
                <a:solidFill>
                  <a:srgbClr val="6FF39B"/>
                </a:solidFill>
                <a:latin typeface="Geist Mono"/>
              </a:rPr>
              <a:t>DEPLOYMENT</a:t>
            </a:r>
          </a:p>
        </p:txBody>
      </p:sp>
      <p:sp>
        <p:nvSpPr>
          <p:cNvPr id="4" name="TextBox 3"/>
          <p:cNvSpPr txBox="1"/>
          <p:nvPr/>
        </p:nvSpPr>
        <p:spPr>
          <a:xfrm>
            <a:off x="566928" y="1097280"/>
            <a:ext cx="10515600" cy="1371600"/>
          </a:xfrm>
          <a:prstGeom prst="rect">
            <a:avLst/>
          </a:prstGeom>
          <a:noFill/>
        </p:spPr>
        <p:txBody>
          <a:bodyPr wrap="square" anchor="t" lIns="0" rIns="0" tIns="0" bIns="0">
            <a:spAutoFit/>
          </a:bodyPr>
          <a:lstStyle/>
          <a:p>
            <a:pPr algn="l">
              <a:spcBef>
                <a:spcPts val="0"/>
              </a:spcBef>
            </a:pPr>
            <a:r>
              <a:rPr sz="3200" b="1">
                <a:solidFill>
                  <a:srgbClr val="E6F2EC"/>
                </a:solidFill>
                <a:latin typeface="Clash Display"/>
              </a:rPr>
              <a:t>When your targets are out of reach</a:t>
            </a:r>
          </a:p>
        </p:txBody>
      </p:sp>
      <p:sp>
        <p:nvSpPr>
          <p:cNvPr id="5" name="TextBox 4"/>
          <p:cNvSpPr txBox="1"/>
          <p:nvPr/>
        </p:nvSpPr>
        <p:spPr>
          <a:xfrm>
            <a:off x="566928" y="2194560"/>
            <a:ext cx="10515600" cy="1097280"/>
          </a:xfrm>
          <a:prstGeom prst="rect">
            <a:avLst/>
          </a:prstGeom>
          <a:noFill/>
        </p:spPr>
        <p:txBody>
          <a:bodyPr wrap="square" anchor="t" lIns="0" rIns="0" tIns="0" bIns="0">
            <a:spAutoFit/>
          </a:bodyPr>
          <a:lstStyle/>
          <a:p>
            <a:pPr algn="l">
              <a:spcBef>
                <a:spcPts val="0"/>
              </a:spcBef>
            </a:pPr>
            <a:r>
              <a:rPr sz="1700" b="0">
                <a:solidFill>
                  <a:srgbClr val="A3B3AC"/>
                </a:solidFill>
                <a:latin typeface="Satoshi"/>
              </a:rPr>
              <a:t>For systems your own machine cannot reach, the part that sends the traffic runs apart from the application. The execution server ships as a container image deployed inside the environment under test. The application connects to it, so probes fire from inside the network rather than across a VPN.</a:t>
            </a:r>
          </a:p>
        </p:txBody>
      </p:sp>
      <p:sp>
        <p:nvSpPr>
          <p:cNvPr id="6" name="Rounded Rectangle 5"/>
          <p:cNvSpPr/>
          <p:nvPr/>
        </p:nvSpPr>
        <p:spPr>
          <a:xfrm>
            <a:off x="566928" y="3566160"/>
            <a:ext cx="3320186" cy="1554480"/>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ctr"/>
            <a:r>
              <a:rPr sz="1800" b="1">
                <a:solidFill>
                  <a:srgbClr val="E6F2EC"/>
                </a:solidFill>
                <a:latin typeface="Clash Display"/>
              </a:rPr>
              <a:t>VirtuProbe Studio</a:t>
            </a:r>
          </a:p>
          <a:p>
            <a:pPr>
              <a:spcBef>
                <a:spcPts val="600"/>
              </a:spcBef>
            </a:pPr>
            <a:r>
              <a:rPr sz="1200">
                <a:solidFill>
                  <a:srgbClr val="7D8C85"/>
                </a:solidFill>
                <a:latin typeface="Geist Mono"/>
              </a:rPr>
              <a:t>your desktop</a:t>
            </a:r>
          </a:p>
        </p:txBody>
      </p:sp>
      <p:sp>
        <p:nvSpPr>
          <p:cNvPr id="7" name="Right Arrow 6"/>
          <p:cNvSpPr/>
          <p:nvPr/>
        </p:nvSpPr>
        <p:spPr>
          <a:xfrm>
            <a:off x="3996842" y="4215384"/>
            <a:ext cx="329184" cy="256032"/>
          </a:xfrm>
          <a:prstGeom prst="rightArrow">
            <a:avLst/>
          </a:prstGeom>
          <a:solidFill>
            <a:srgbClr val="6FF39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4435754" y="3566160"/>
            <a:ext cx="3320186" cy="1554480"/>
          </a:xfrm>
          <a:prstGeom prst="roundRect">
            <a:avLst/>
          </a:prstGeom>
          <a:solidFill>
            <a:srgbClr val="141A18"/>
          </a:solidFill>
          <a:ln w="20320">
            <a:solidFill>
              <a:srgbClr val="6FF39B"/>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ctr"/>
            <a:r>
              <a:rPr sz="1800" b="1">
                <a:solidFill>
                  <a:srgbClr val="6FF39B"/>
                </a:solidFill>
                <a:latin typeface="Clash Display"/>
              </a:rPr>
              <a:t>Execution server</a:t>
            </a:r>
          </a:p>
          <a:p>
            <a:pPr>
              <a:spcBef>
                <a:spcPts val="600"/>
              </a:spcBef>
            </a:pPr>
            <a:r>
              <a:rPr sz="1200">
                <a:solidFill>
                  <a:srgbClr val="7D8C85"/>
                </a:solidFill>
                <a:latin typeface="Geist Mono"/>
              </a:rPr>
              <a:t>container, inside your network</a:t>
            </a:r>
          </a:p>
        </p:txBody>
      </p:sp>
      <p:sp>
        <p:nvSpPr>
          <p:cNvPr id="9" name="Right Arrow 8"/>
          <p:cNvSpPr/>
          <p:nvPr/>
        </p:nvSpPr>
        <p:spPr>
          <a:xfrm>
            <a:off x="7865668" y="4215384"/>
            <a:ext cx="329184" cy="256032"/>
          </a:xfrm>
          <a:prstGeom prst="rightArrow">
            <a:avLst/>
          </a:prstGeom>
          <a:solidFill>
            <a:srgbClr val="6FF39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8304580" y="3566160"/>
            <a:ext cx="3320186" cy="1554480"/>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ctr"/>
            <a:r>
              <a:rPr sz="1800" b="1">
                <a:solidFill>
                  <a:srgbClr val="E6F2EC"/>
                </a:solidFill>
                <a:latin typeface="Clash Display"/>
              </a:rPr>
              <a:t>Target systems</a:t>
            </a:r>
          </a:p>
          <a:p>
            <a:pPr>
              <a:spcBef>
                <a:spcPts val="600"/>
              </a:spcBef>
            </a:pPr>
            <a:r>
              <a:rPr sz="1200">
                <a:solidFill>
                  <a:srgbClr val="7D8C85"/>
                </a:solidFill>
                <a:latin typeface="Geist Mono"/>
              </a:rPr>
              <a:t>registers, directories, databases</a:t>
            </a:r>
          </a:p>
        </p:txBody>
      </p:sp>
      <p:sp>
        <p:nvSpPr>
          <p:cNvPr id="11" name="TextBox 10"/>
          <p:cNvSpPr txBox="1"/>
          <p:nvPr/>
        </p:nvSpPr>
        <p:spPr>
          <a:xfrm>
            <a:off x="566928" y="5577840"/>
            <a:ext cx="11057839" cy="914400"/>
          </a:xfrm>
          <a:prstGeom prst="rect">
            <a:avLst/>
          </a:prstGeom>
          <a:noFill/>
        </p:spPr>
        <p:txBody>
          <a:bodyPr wrap="square" anchor="t" lIns="0" rIns="0" tIns="0" bIns="0">
            <a:spAutoFit/>
          </a:bodyPr>
          <a:lstStyle/>
          <a:p>
            <a:pPr algn="l">
              <a:spcBef>
                <a:spcPts val="0"/>
              </a:spcBef>
            </a:pPr>
            <a:r>
              <a:rPr sz="1600" b="0">
                <a:solidFill>
                  <a:srgbClr val="A3B3AC"/>
                </a:solidFill>
                <a:latin typeface="Satoshi"/>
              </a:rPr>
              <a:t>For a closed network, the license travels as a signed file, so activation needs no outbound connection.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D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566928"/>
            <a:ext cx="5577840" cy="365760"/>
          </a:xfrm>
          <a:prstGeom prst="rect">
            <a:avLst/>
          </a:prstGeom>
          <a:noFill/>
        </p:spPr>
        <p:txBody>
          <a:bodyPr wrap="square" anchor="t" lIns="0" rIns="0" tIns="0" bIns="0">
            <a:spAutoFit/>
          </a:bodyPr>
          <a:lstStyle/>
          <a:p>
            <a:pPr algn="l">
              <a:spcBef>
                <a:spcPts val="0"/>
              </a:spcBef>
            </a:pPr>
            <a:r>
              <a:rPr sz="1250" b="0" spc="220">
                <a:solidFill>
                  <a:srgbClr val="6FF39B"/>
                </a:solidFill>
                <a:latin typeface="Geist Mono"/>
              </a:rPr>
              <a:t>WHEN YOU NEED IT</a:t>
            </a:r>
          </a:p>
        </p:txBody>
      </p:sp>
      <p:sp>
        <p:nvSpPr>
          <p:cNvPr id="4" name="TextBox 3"/>
          <p:cNvSpPr txBox="1"/>
          <p:nvPr/>
        </p:nvSpPr>
        <p:spPr>
          <a:xfrm>
            <a:off x="566928" y="960120"/>
            <a:ext cx="5577840" cy="914400"/>
          </a:xfrm>
          <a:prstGeom prst="rect">
            <a:avLst/>
          </a:prstGeom>
          <a:noFill/>
        </p:spPr>
        <p:txBody>
          <a:bodyPr wrap="square" anchor="t" lIns="0" rIns="0" tIns="0" bIns="0">
            <a:spAutoFit/>
          </a:bodyPr>
          <a:lstStyle/>
          <a:p>
            <a:pPr algn="l">
              <a:spcBef>
                <a:spcPts val="0"/>
              </a:spcBef>
            </a:pPr>
            <a:r>
              <a:rPr sz="2600" b="1">
                <a:solidFill>
                  <a:srgbClr val="E6F2EC"/>
                </a:solidFill>
                <a:latin typeface="Clash Display"/>
              </a:rPr>
              <a:t>Protocol-level and security testing</a:t>
            </a:r>
          </a:p>
        </p:txBody>
      </p:sp>
      <p:sp>
        <p:nvSpPr>
          <p:cNvPr id="5" name="TextBox 4"/>
          <p:cNvSpPr txBox="1"/>
          <p:nvPr/>
        </p:nvSpPr>
        <p:spPr>
          <a:xfrm>
            <a:off x="566928" y="2148840"/>
            <a:ext cx="5577840" cy="1005840"/>
          </a:xfrm>
          <a:prstGeom prst="rect">
            <a:avLst/>
          </a:prstGeom>
          <a:noFill/>
        </p:spPr>
        <p:txBody>
          <a:bodyPr wrap="square" anchor="t" lIns="0" rIns="0" tIns="0" bIns="0">
            <a:spAutoFit/>
          </a:bodyPr>
          <a:lstStyle/>
          <a:p>
            <a:pPr algn="l">
              <a:spcBef>
                <a:spcPts val="0"/>
              </a:spcBef>
            </a:pPr>
            <a:r>
              <a:rPr sz="1350" b="0">
                <a:solidFill>
                  <a:srgbClr val="A3B3AC"/>
                </a:solidFill>
                <a:latin typeface="Satoshi"/>
              </a:rPr>
              <a:t>Every protocol is written against its specification rather than wrapped from a library, so the same workbench goes past confirming a call works to checking how a service behaves under conditions a normal client never produces.</a:t>
            </a:r>
          </a:p>
        </p:txBody>
      </p:sp>
      <p:sp>
        <p:nvSpPr>
          <p:cNvPr id="6" name="Rounded Rectangle 5"/>
          <p:cNvSpPr/>
          <p:nvPr/>
        </p:nvSpPr>
        <p:spPr>
          <a:xfrm>
            <a:off x="566928" y="3200400"/>
            <a:ext cx="5577840" cy="96316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74320"/>
          <a:lstStyle/>
          <a:p>
            <a:pPr algn="ctr"/>
            <a:r>
              <a:rPr sz="1700" b="1">
                <a:solidFill>
                  <a:srgbClr val="6FF39B"/>
                </a:solidFill>
                <a:latin typeface="Clash Display"/>
              </a:rPr>
              <a:t>Fuzzing</a:t>
            </a:r>
          </a:p>
          <a:p>
            <a:pPr>
              <a:spcBef>
                <a:spcPts val="400"/>
              </a:spcBef>
            </a:pPr>
            <a:r>
              <a:rPr sz="1300">
                <a:solidFill>
                  <a:srgbClr val="A3B3AC"/>
                </a:solidFill>
                <a:latin typeface="Satoshi"/>
              </a:rPr>
              <a:t>Send malformed input at a service and watch how it answers, one mutation at a time.</a:t>
            </a:r>
          </a:p>
        </p:txBody>
      </p:sp>
      <p:sp>
        <p:nvSpPr>
          <p:cNvPr id="7" name="Rounded Rectangle 6"/>
          <p:cNvSpPr/>
          <p:nvPr/>
        </p:nvSpPr>
        <p:spPr>
          <a:xfrm>
            <a:off x="566928" y="4364736"/>
            <a:ext cx="5577840" cy="96316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74320"/>
          <a:lstStyle/>
          <a:p>
            <a:pPr algn="ctr"/>
            <a:r>
              <a:rPr sz="1700" b="1">
                <a:solidFill>
                  <a:srgbClr val="6FF39B"/>
                </a:solidFill>
                <a:latin typeface="Clash Display"/>
              </a:rPr>
              <a:t>Interception</a:t>
            </a:r>
          </a:p>
          <a:p>
            <a:pPr>
              <a:spcBef>
                <a:spcPts val="400"/>
              </a:spcBef>
            </a:pPr>
            <a:r>
              <a:rPr sz="1300">
                <a:solidFill>
                  <a:srgbClr val="A3B3AC"/>
                </a:solidFill>
                <a:latin typeface="Satoshi"/>
              </a:rPr>
              <a:t>A proxy terminates TLS and lets you read and alter traffic as it passes, including an agent's MCP tool calls.</a:t>
            </a:r>
          </a:p>
        </p:txBody>
      </p:sp>
      <p:sp>
        <p:nvSpPr>
          <p:cNvPr id="8" name="Rounded Rectangle 7"/>
          <p:cNvSpPr/>
          <p:nvPr/>
        </p:nvSpPr>
        <p:spPr>
          <a:xfrm>
            <a:off x="566928" y="5529072"/>
            <a:ext cx="5577840" cy="963168"/>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74320"/>
          <a:lstStyle/>
          <a:p>
            <a:pPr algn="ctr"/>
            <a:r>
              <a:rPr sz="1700" b="1">
                <a:solidFill>
                  <a:srgbClr val="6FF39B"/>
                </a:solidFill>
                <a:latin typeface="Clash Display"/>
              </a:rPr>
              <a:t>Windows and AD auth</a:t>
            </a:r>
          </a:p>
          <a:p>
            <a:pPr>
              <a:spcBef>
                <a:spcPts val="400"/>
              </a:spcBef>
            </a:pPr>
            <a:r>
              <a:rPr sz="1300">
                <a:solidFill>
                  <a:srgbClr val="A3B3AC"/>
                </a:solidFill>
                <a:latin typeface="Satoshi"/>
              </a:rPr>
              <a:t>Kerberos, SMB and LDAP, with NTLM, Pass-the-Hash and SPNEGO for enterprise directory testing.</a:t>
            </a:r>
          </a:p>
        </p:txBody>
      </p:sp>
      <p:pic>
        <p:nvPicPr>
          <p:cNvPr id="9" name="Picture 8" descr="screen-proxy-mocking.png"/>
          <p:cNvPicPr>
            <a:picLocks noChangeAspect="1"/>
          </p:cNvPicPr>
          <p:nvPr/>
        </p:nvPicPr>
        <p:blipFill>
          <a:blip r:embed="rId2"/>
          <a:stretch>
            <a:fillRect/>
          </a:stretch>
        </p:blipFill>
        <p:spPr>
          <a:xfrm>
            <a:off x="6446520" y="1920240"/>
            <a:ext cx="5303520" cy="3314700"/>
          </a:xfrm>
          <a:prstGeom prst="rect">
            <a:avLst/>
          </a:prstGeom>
          <a:ln w="12700">
            <a:solidFill>
              <a:srgbClr val="1F2A25"/>
            </a:solidFill>
          </a:ln>
        </p:spPr>
      </p:pic>
      <p:sp>
        <p:nvSpPr>
          <p:cNvPr id="10" name="TextBox 9"/>
          <p:cNvSpPr txBox="1"/>
          <p:nvPr/>
        </p:nvSpPr>
        <p:spPr>
          <a:xfrm>
            <a:off x="6446520" y="5308092"/>
            <a:ext cx="5303520" cy="457200"/>
          </a:xfrm>
          <a:prstGeom prst="rect">
            <a:avLst/>
          </a:prstGeom>
          <a:noFill/>
        </p:spPr>
        <p:txBody>
          <a:bodyPr wrap="square" anchor="t" lIns="0" rIns="0" tIns="0" bIns="0">
            <a:spAutoFit/>
          </a:bodyPr>
          <a:lstStyle/>
          <a:p>
            <a:pPr algn="l">
              <a:spcBef>
                <a:spcPts val="0"/>
              </a:spcBef>
            </a:pPr>
            <a:r>
              <a:rPr sz="1050" b="0">
                <a:solidFill>
                  <a:srgbClr val="7D8C85"/>
                </a:solidFill>
                <a:latin typeface="Geist Mono"/>
              </a:rPr>
              <a:t>Interception: read and alter traffic as it passes, including an agent's MCP tool calls.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6FF39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914400"/>
            <a:ext cx="10515600" cy="457200"/>
          </a:xfrm>
          <a:prstGeom prst="rect">
            <a:avLst/>
          </a:prstGeom>
          <a:noFill/>
        </p:spPr>
        <p:txBody>
          <a:bodyPr wrap="square" anchor="t" lIns="0" rIns="0" tIns="0" bIns="0">
            <a:spAutoFit/>
          </a:bodyPr>
          <a:lstStyle/>
          <a:p>
            <a:pPr algn="l">
              <a:spcBef>
                <a:spcPts val="0"/>
              </a:spcBef>
            </a:pPr>
            <a:r>
              <a:rPr sz="1300" b="0" spc="220">
                <a:solidFill>
                  <a:srgbClr val="0A2E1E"/>
                </a:solidFill>
                <a:latin typeface="Geist Mono"/>
              </a:rPr>
              <a:t>THE SHORT VERSION</a:t>
            </a:r>
          </a:p>
        </p:txBody>
      </p:sp>
      <p:sp>
        <p:nvSpPr>
          <p:cNvPr id="4" name="TextBox 3"/>
          <p:cNvSpPr txBox="1"/>
          <p:nvPr/>
        </p:nvSpPr>
        <p:spPr>
          <a:xfrm>
            <a:off x="566928" y="1828800"/>
            <a:ext cx="10698480" cy="3657600"/>
          </a:xfrm>
          <a:prstGeom prst="rect">
            <a:avLst/>
          </a:prstGeom>
          <a:noFill/>
        </p:spPr>
        <p:txBody>
          <a:bodyPr wrap="square" anchor="t" lIns="0" rIns="0" tIns="0" bIns="0">
            <a:spAutoFit/>
          </a:bodyPr>
          <a:lstStyle/>
          <a:p>
            <a:pPr algn="l">
              <a:spcBef>
                <a:spcPts val="0"/>
              </a:spcBef>
            </a:pPr>
            <a:r>
              <a:rPr sz="4000" b="1">
                <a:solidFill>
                  <a:srgbClr val="06140D"/>
                </a:solidFill>
                <a:latin typeface="Clash Display"/>
              </a:rPr>
              <a:t>Test the systems your services depend on, inside your own network, with evidence you keep.</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0A0D0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66928" y="731520"/>
            <a:ext cx="10515600" cy="365760"/>
          </a:xfrm>
          <a:prstGeom prst="rect">
            <a:avLst/>
          </a:prstGeom>
          <a:noFill/>
        </p:spPr>
        <p:txBody>
          <a:bodyPr wrap="square" anchor="t" lIns="0" rIns="0" tIns="0" bIns="0">
            <a:spAutoFit/>
          </a:bodyPr>
          <a:lstStyle/>
          <a:p>
            <a:pPr algn="l">
              <a:spcBef>
                <a:spcPts val="0"/>
              </a:spcBef>
            </a:pPr>
            <a:r>
              <a:rPr sz="1250" b="0" spc="220">
                <a:solidFill>
                  <a:srgbClr val="6FF39B"/>
                </a:solidFill>
                <a:latin typeface="Geist Mono"/>
              </a:rPr>
              <a:t>NEXT STEP</a:t>
            </a:r>
          </a:p>
        </p:txBody>
      </p:sp>
      <p:sp>
        <p:nvSpPr>
          <p:cNvPr id="4" name="TextBox 3"/>
          <p:cNvSpPr txBox="1"/>
          <p:nvPr/>
        </p:nvSpPr>
        <p:spPr>
          <a:xfrm>
            <a:off x="566928" y="1188720"/>
            <a:ext cx="10607040" cy="1097280"/>
          </a:xfrm>
          <a:prstGeom prst="rect">
            <a:avLst/>
          </a:prstGeom>
          <a:noFill/>
        </p:spPr>
        <p:txBody>
          <a:bodyPr wrap="square" anchor="t" lIns="0" rIns="0" tIns="0" bIns="0">
            <a:spAutoFit/>
          </a:bodyPr>
          <a:lstStyle/>
          <a:p>
            <a:pPr algn="l">
              <a:spcBef>
                <a:spcPts val="0"/>
              </a:spcBef>
            </a:pPr>
            <a:r>
              <a:rPr sz="3800" b="1">
                <a:solidFill>
                  <a:srgbClr val="E6F2EC"/>
                </a:solidFill>
                <a:latin typeface="Clash Display"/>
              </a:rPr>
              <a:t>A pilot on your own systems</a:t>
            </a:r>
          </a:p>
        </p:txBody>
      </p:sp>
      <p:sp>
        <p:nvSpPr>
          <p:cNvPr id="5" name="TextBox 4"/>
          <p:cNvSpPr txBox="1"/>
          <p:nvPr/>
        </p:nvSpPr>
        <p:spPr>
          <a:xfrm>
            <a:off x="566928" y="2377440"/>
            <a:ext cx="10424160" cy="1097280"/>
          </a:xfrm>
          <a:prstGeom prst="rect">
            <a:avLst/>
          </a:prstGeom>
          <a:noFill/>
        </p:spPr>
        <p:txBody>
          <a:bodyPr wrap="square" anchor="t" lIns="0" rIns="0" tIns="0" bIns="0">
            <a:spAutoFit/>
          </a:bodyPr>
          <a:lstStyle/>
          <a:p>
            <a:pPr algn="l">
              <a:spcBef>
                <a:spcPts val="0"/>
              </a:spcBef>
            </a:pPr>
            <a:r>
              <a:rPr sz="1700" b="0">
                <a:solidFill>
                  <a:srgbClr val="A3B3AC"/>
                </a:solidFill>
                <a:latin typeface="Satoshi"/>
              </a:rPr>
              <a:t>The fastest way to judge VirtuProbe is to point it at a few real integration paths and see the evidence come back. We can set up a short pilot inside your environment, with the execution server where your targets live.</a:t>
            </a:r>
          </a:p>
        </p:txBody>
      </p:sp>
      <p:sp>
        <p:nvSpPr>
          <p:cNvPr id="6" name="Rounded Rectangle 5"/>
          <p:cNvSpPr/>
          <p:nvPr/>
        </p:nvSpPr>
        <p:spPr>
          <a:xfrm>
            <a:off x="566928" y="3749039"/>
            <a:ext cx="3551834" cy="1371600"/>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ctr"/>
            <a:r>
              <a:rPr sz="1600" b="1">
                <a:solidFill>
                  <a:srgbClr val="6FF39B"/>
                </a:solidFill>
                <a:latin typeface="Geist Mono"/>
              </a:rPr>
              <a:t>1   </a:t>
            </a:r>
            <a:r>
              <a:rPr sz="1400">
                <a:solidFill>
                  <a:srgbClr val="E6F2EC"/>
                </a:solidFill>
                <a:latin typeface="Satoshi"/>
              </a:rPr>
              <a:t>Pick a handful of real integration paths.</a:t>
            </a:r>
          </a:p>
        </p:txBody>
      </p:sp>
      <p:sp>
        <p:nvSpPr>
          <p:cNvPr id="7" name="Rounded Rectangle 6"/>
          <p:cNvSpPr/>
          <p:nvPr/>
        </p:nvSpPr>
        <p:spPr>
          <a:xfrm>
            <a:off x="4319930" y="3749039"/>
            <a:ext cx="3551834" cy="1371600"/>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ctr"/>
            <a:r>
              <a:rPr sz="1600" b="1">
                <a:solidFill>
                  <a:srgbClr val="6FF39B"/>
                </a:solidFill>
                <a:latin typeface="Geist Mono"/>
              </a:rPr>
              <a:t>2   </a:t>
            </a:r>
            <a:r>
              <a:rPr sz="1400">
                <a:solidFill>
                  <a:srgbClr val="E6F2EC"/>
                </a:solidFill>
                <a:latin typeface="Satoshi"/>
              </a:rPr>
              <a:t>Deploy the execution server inside your network.</a:t>
            </a:r>
          </a:p>
        </p:txBody>
      </p:sp>
      <p:sp>
        <p:nvSpPr>
          <p:cNvPr id="8" name="Rounded Rectangle 7"/>
          <p:cNvSpPr/>
          <p:nvPr/>
        </p:nvSpPr>
        <p:spPr>
          <a:xfrm>
            <a:off x="8072932" y="3749039"/>
            <a:ext cx="3551834" cy="1371600"/>
          </a:xfrm>
          <a:prstGeom prst="roundRect">
            <a:avLst/>
          </a:prstGeom>
          <a:solidFill>
            <a:srgbClr val="141A18"/>
          </a:solidFill>
          <a:ln w="12700">
            <a:solidFill>
              <a:srgbClr val="1F2A25"/>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a:lstStyle/>
          <a:p>
            <a:pPr algn="ctr"/>
            <a:r>
              <a:rPr sz="1600" b="1">
                <a:solidFill>
                  <a:srgbClr val="6FF39B"/>
                </a:solidFill>
                <a:latin typeface="Geist Mono"/>
              </a:rPr>
              <a:t>3   </a:t>
            </a:r>
            <a:r>
              <a:rPr sz="1400">
                <a:solidFill>
                  <a:srgbClr val="E6F2EC"/>
                </a:solidFill>
                <a:latin typeface="Satoshi"/>
              </a:rPr>
              <a:t>Build the chains, run them and review the evidence together.</a:t>
            </a:r>
          </a:p>
        </p:txBody>
      </p:sp>
      <p:sp>
        <p:nvSpPr>
          <p:cNvPr id="9" name="TextBox 8"/>
          <p:cNvSpPr txBox="1"/>
          <p:nvPr/>
        </p:nvSpPr>
        <p:spPr>
          <a:xfrm>
            <a:off x="566928" y="6080760"/>
            <a:ext cx="7315200" cy="457200"/>
          </a:xfrm>
          <a:prstGeom prst="rect">
            <a:avLst/>
          </a:prstGeom>
          <a:noFill/>
        </p:spPr>
        <p:txBody>
          <a:bodyPr wrap="square" anchor="t" lIns="0" rIns="0" tIns="0" bIns="0">
            <a:spAutoFit/>
          </a:bodyPr>
          <a:lstStyle/>
          <a:p>
            <a:pPr algn="l">
              <a:spcBef>
                <a:spcPts val="0"/>
              </a:spcBef>
            </a:pPr>
            <a:r>
              <a:rPr sz="1250" b="0">
                <a:solidFill>
                  <a:srgbClr val="7D8C85"/>
                </a:solidFill>
                <a:latin typeface="Geist Mono"/>
              </a:rPr>
              <a:t>Jakub Stonavský  ·  jakub@virtuprobe.studio  ·  +420 603 544 437</a:t>
            </a:r>
          </a:p>
        </p:txBody>
      </p:sp>
      <p:sp>
        <p:nvSpPr>
          <p:cNvPr id="10" name="TextBox 9"/>
          <p:cNvSpPr txBox="1"/>
          <p:nvPr/>
        </p:nvSpPr>
        <p:spPr>
          <a:xfrm>
            <a:off x="8076895" y="6080760"/>
            <a:ext cx="3566160" cy="457200"/>
          </a:xfrm>
          <a:prstGeom prst="rect">
            <a:avLst/>
          </a:prstGeom>
          <a:noFill/>
        </p:spPr>
        <p:txBody>
          <a:bodyPr wrap="square" anchor="t" lIns="0" rIns="0" tIns="0" bIns="0">
            <a:spAutoFit/>
          </a:bodyPr>
          <a:lstStyle/>
          <a:p>
            <a:pPr algn="r">
              <a:spcBef>
                <a:spcPts val="0"/>
              </a:spcBef>
            </a:pPr>
            <a:r>
              <a:rPr sz="1250" b="0">
                <a:solidFill>
                  <a:srgbClr val="6FF39B"/>
                </a:solidFill>
                <a:latin typeface="Geist Mono"/>
              </a:rPr>
              <a:t>virtuprobe.studio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